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5" r:id="rId7"/>
    <p:sldId id="261" r:id="rId8"/>
    <p:sldId id="262" r:id="rId9"/>
    <p:sldId id="263" r:id="rId10"/>
    <p:sldId id="266" r:id="rId11"/>
    <p:sldId id="264"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817" autoAdjust="0"/>
  </p:normalViewPr>
  <p:slideViewPr>
    <p:cSldViewPr snapToGrid="0">
      <p:cViewPr varScale="1">
        <p:scale>
          <a:sx n="63" d="100"/>
          <a:sy n="63" d="100"/>
        </p:scale>
        <p:origin x="84" y="1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E85C59-8A80-467C-AB58-EFEFFBEB97A1}" type="datetimeFigureOut">
              <a:rPr lang="nl-NL" smtClean="0"/>
              <a:t>3-9-2020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C78287-C196-440A-A752-574565264199}" type="slidenum">
              <a:rPr lang="nl-NL" smtClean="0"/>
              <a:t>‹nr.›</a:t>
            </a:fld>
            <a:endParaRPr lang="nl-NL"/>
          </a:p>
        </p:txBody>
      </p:sp>
    </p:spTree>
    <p:extLst>
      <p:ext uri="{BB962C8B-B14F-4D97-AF65-F5344CB8AC3E}">
        <p14:creationId xmlns:p14="http://schemas.microsoft.com/office/powerpoint/2010/main" val="3835185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5C78287-C196-440A-A752-574565264199}" type="slidenum">
              <a:rPr lang="nl-NL" smtClean="0"/>
              <a:t>2</a:t>
            </a:fld>
            <a:endParaRPr lang="nl-NL"/>
          </a:p>
        </p:txBody>
      </p:sp>
    </p:spTree>
    <p:extLst>
      <p:ext uri="{BB962C8B-B14F-4D97-AF65-F5344CB8AC3E}">
        <p14:creationId xmlns:p14="http://schemas.microsoft.com/office/powerpoint/2010/main" val="1714345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WGBO</a:t>
            </a:r>
          </a:p>
          <a:p>
            <a:r>
              <a:rPr lang="nl-NL" dirty="0"/>
              <a:t>1 huidige gezondheidstoestand en vooruitzichten</a:t>
            </a:r>
          </a:p>
          <a:p>
            <a:r>
              <a:rPr lang="nl-NL" dirty="0"/>
              <a:t>2.Aarde en doel van het onderzoek en de behandeling</a:t>
            </a:r>
          </a:p>
          <a:p>
            <a:r>
              <a:rPr lang="nl-NL" dirty="0"/>
              <a:t>3. De te verrichten gevolgen en risico’s</a:t>
            </a:r>
          </a:p>
          <a:p>
            <a:r>
              <a:rPr lang="nl-NL" dirty="0"/>
              <a:t>4. </a:t>
            </a:r>
            <a:r>
              <a:rPr lang="nl-NL" dirty="0" err="1"/>
              <a:t>Andee</a:t>
            </a:r>
            <a:r>
              <a:rPr lang="nl-NL" dirty="0"/>
              <a:t> methoden die in aanmerking komen</a:t>
            </a:r>
          </a:p>
        </p:txBody>
      </p:sp>
      <p:sp>
        <p:nvSpPr>
          <p:cNvPr id="4" name="Tijdelijke aanduiding voor dianummer 3"/>
          <p:cNvSpPr>
            <a:spLocks noGrp="1"/>
          </p:cNvSpPr>
          <p:nvPr>
            <p:ph type="sldNum" sz="quarter" idx="5"/>
          </p:nvPr>
        </p:nvSpPr>
        <p:spPr/>
        <p:txBody>
          <a:bodyPr/>
          <a:lstStyle/>
          <a:p>
            <a:fld id="{45C78287-C196-440A-A752-574565264199}" type="slidenum">
              <a:rPr lang="nl-NL" smtClean="0"/>
              <a:t>3</a:t>
            </a:fld>
            <a:endParaRPr lang="nl-NL"/>
          </a:p>
        </p:txBody>
      </p:sp>
    </p:spTree>
    <p:extLst>
      <p:ext uri="{BB962C8B-B14F-4D97-AF65-F5344CB8AC3E}">
        <p14:creationId xmlns:p14="http://schemas.microsoft.com/office/powerpoint/2010/main" val="2812905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45C78287-C196-440A-A752-574565264199}" type="slidenum">
              <a:rPr lang="nl-NL" smtClean="0"/>
              <a:t>4</a:t>
            </a:fld>
            <a:endParaRPr lang="nl-NL"/>
          </a:p>
        </p:txBody>
      </p:sp>
    </p:spTree>
    <p:extLst>
      <p:ext uri="{BB962C8B-B14F-4D97-AF65-F5344CB8AC3E}">
        <p14:creationId xmlns:p14="http://schemas.microsoft.com/office/powerpoint/2010/main" val="1317675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Tuchtrecht is bedoeld om toe te zien op de kwaliteit van beroepsuitoefening; een middel voor beroepsbeoefenaren om elkaar onderling op de vinger te tikken. De tuchtcommissie kan een maatregel  opleggen.</a:t>
            </a:r>
          </a:p>
          <a:p>
            <a:endParaRPr lang="nl-NL" dirty="0"/>
          </a:p>
          <a:p>
            <a:r>
              <a:rPr lang="nl-NL" dirty="0"/>
              <a:t>Klacht bij de civiele rechter.</a:t>
            </a:r>
          </a:p>
          <a:p>
            <a:r>
              <a:rPr lang="nl-NL" dirty="0"/>
              <a:t>Kan gaan on een vergoeding van materiele, niet materiele schade door fout of nalatigheid. Of Kosten van onderhoud van een kind dat geboren is na een mislukte sterilisatie.</a:t>
            </a:r>
          </a:p>
          <a:p>
            <a:endParaRPr lang="nl-NL" dirty="0"/>
          </a:p>
          <a:p>
            <a:endParaRPr lang="nl-NL" dirty="0"/>
          </a:p>
        </p:txBody>
      </p:sp>
      <p:sp>
        <p:nvSpPr>
          <p:cNvPr id="4" name="Tijdelijke aanduiding voor dianummer 3"/>
          <p:cNvSpPr>
            <a:spLocks noGrp="1"/>
          </p:cNvSpPr>
          <p:nvPr>
            <p:ph type="sldNum" sz="quarter" idx="5"/>
          </p:nvPr>
        </p:nvSpPr>
        <p:spPr/>
        <p:txBody>
          <a:bodyPr/>
          <a:lstStyle/>
          <a:p>
            <a:fld id="{45C78287-C196-440A-A752-574565264199}" type="slidenum">
              <a:rPr lang="nl-NL" smtClean="0"/>
              <a:t>9</a:t>
            </a:fld>
            <a:endParaRPr lang="nl-NL"/>
          </a:p>
        </p:txBody>
      </p:sp>
    </p:spTree>
    <p:extLst>
      <p:ext uri="{BB962C8B-B14F-4D97-AF65-F5344CB8AC3E}">
        <p14:creationId xmlns:p14="http://schemas.microsoft.com/office/powerpoint/2010/main" val="3321763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F60C01-9805-4082-98CB-51FD6C81615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73AB4B1-581B-4C3E-9CBA-61D6F55757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17260D0E-76BD-413A-A630-41590F4CDF1C}"/>
              </a:ext>
            </a:extLst>
          </p:cNvPr>
          <p:cNvSpPr>
            <a:spLocks noGrp="1"/>
          </p:cNvSpPr>
          <p:nvPr>
            <p:ph type="dt" sz="half" idx="10"/>
          </p:nvPr>
        </p:nvSpPr>
        <p:spPr/>
        <p:txBody>
          <a:bodyPr/>
          <a:lstStyle/>
          <a:p>
            <a:fld id="{2C66B107-991A-4513-BD96-431B1B4C4AED}" type="datetimeFigureOut">
              <a:rPr lang="nl-NL" smtClean="0"/>
              <a:t>3-9-2020</a:t>
            </a:fld>
            <a:endParaRPr lang="nl-NL"/>
          </a:p>
        </p:txBody>
      </p:sp>
      <p:sp>
        <p:nvSpPr>
          <p:cNvPr id="5" name="Tijdelijke aanduiding voor voettekst 4">
            <a:extLst>
              <a:ext uri="{FF2B5EF4-FFF2-40B4-BE49-F238E27FC236}">
                <a16:creationId xmlns:a16="http://schemas.microsoft.com/office/drawing/2014/main" id="{C4A830EE-33F3-41FE-879B-5DA9CDCBE5C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0A6CFED-3FE6-4883-BD47-994DDFB8F7AF}"/>
              </a:ext>
            </a:extLst>
          </p:cNvPr>
          <p:cNvSpPr>
            <a:spLocks noGrp="1"/>
          </p:cNvSpPr>
          <p:nvPr>
            <p:ph type="sldNum" sz="quarter" idx="12"/>
          </p:nvPr>
        </p:nvSpPr>
        <p:spPr/>
        <p:txBody>
          <a:bodyPr/>
          <a:lstStyle/>
          <a:p>
            <a:fld id="{44F26053-9379-46A2-AD8E-B4F7FF8C8525}" type="slidenum">
              <a:rPr lang="nl-NL" smtClean="0"/>
              <a:t>‹nr.›</a:t>
            </a:fld>
            <a:endParaRPr lang="nl-NL"/>
          </a:p>
        </p:txBody>
      </p:sp>
    </p:spTree>
    <p:extLst>
      <p:ext uri="{BB962C8B-B14F-4D97-AF65-F5344CB8AC3E}">
        <p14:creationId xmlns:p14="http://schemas.microsoft.com/office/powerpoint/2010/main" val="840033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0DB795-E640-40F1-8B1C-8DFCE2B8D13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A9EE41A-C1C6-4080-A0CC-8E68401ABF57}"/>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05BFDFD-E85B-4658-97E0-82924E0D5CE6}"/>
              </a:ext>
            </a:extLst>
          </p:cNvPr>
          <p:cNvSpPr>
            <a:spLocks noGrp="1"/>
          </p:cNvSpPr>
          <p:nvPr>
            <p:ph type="dt" sz="half" idx="10"/>
          </p:nvPr>
        </p:nvSpPr>
        <p:spPr/>
        <p:txBody>
          <a:bodyPr/>
          <a:lstStyle/>
          <a:p>
            <a:fld id="{2C66B107-991A-4513-BD96-431B1B4C4AED}" type="datetimeFigureOut">
              <a:rPr lang="nl-NL" smtClean="0"/>
              <a:t>3-9-2020</a:t>
            </a:fld>
            <a:endParaRPr lang="nl-NL"/>
          </a:p>
        </p:txBody>
      </p:sp>
      <p:sp>
        <p:nvSpPr>
          <p:cNvPr id="5" name="Tijdelijke aanduiding voor voettekst 4">
            <a:extLst>
              <a:ext uri="{FF2B5EF4-FFF2-40B4-BE49-F238E27FC236}">
                <a16:creationId xmlns:a16="http://schemas.microsoft.com/office/drawing/2014/main" id="{EE369E28-EE50-4DEB-B86E-3B43ECA70B9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54DF52B-CDBE-47AB-A56E-C69F65A45253}"/>
              </a:ext>
            </a:extLst>
          </p:cNvPr>
          <p:cNvSpPr>
            <a:spLocks noGrp="1"/>
          </p:cNvSpPr>
          <p:nvPr>
            <p:ph type="sldNum" sz="quarter" idx="12"/>
          </p:nvPr>
        </p:nvSpPr>
        <p:spPr/>
        <p:txBody>
          <a:bodyPr/>
          <a:lstStyle/>
          <a:p>
            <a:fld id="{44F26053-9379-46A2-AD8E-B4F7FF8C8525}" type="slidenum">
              <a:rPr lang="nl-NL" smtClean="0"/>
              <a:t>‹nr.›</a:t>
            </a:fld>
            <a:endParaRPr lang="nl-NL"/>
          </a:p>
        </p:txBody>
      </p:sp>
    </p:spTree>
    <p:extLst>
      <p:ext uri="{BB962C8B-B14F-4D97-AF65-F5344CB8AC3E}">
        <p14:creationId xmlns:p14="http://schemas.microsoft.com/office/powerpoint/2010/main" val="3889926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16CF6197-BC85-4F6A-8027-280A2C70DBC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7AAFAAAF-78FB-46C1-8329-36B232D1F000}"/>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478556E-98F9-4C4E-B842-9E7F28959E2C}"/>
              </a:ext>
            </a:extLst>
          </p:cNvPr>
          <p:cNvSpPr>
            <a:spLocks noGrp="1"/>
          </p:cNvSpPr>
          <p:nvPr>
            <p:ph type="dt" sz="half" idx="10"/>
          </p:nvPr>
        </p:nvSpPr>
        <p:spPr/>
        <p:txBody>
          <a:bodyPr/>
          <a:lstStyle/>
          <a:p>
            <a:fld id="{2C66B107-991A-4513-BD96-431B1B4C4AED}" type="datetimeFigureOut">
              <a:rPr lang="nl-NL" smtClean="0"/>
              <a:t>3-9-2020</a:t>
            </a:fld>
            <a:endParaRPr lang="nl-NL"/>
          </a:p>
        </p:txBody>
      </p:sp>
      <p:sp>
        <p:nvSpPr>
          <p:cNvPr id="5" name="Tijdelijke aanduiding voor voettekst 4">
            <a:extLst>
              <a:ext uri="{FF2B5EF4-FFF2-40B4-BE49-F238E27FC236}">
                <a16:creationId xmlns:a16="http://schemas.microsoft.com/office/drawing/2014/main" id="{6949D367-88F0-4199-B750-4B9C3A6C707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A582D21-B45E-425A-A117-0ACBAA0652D1}"/>
              </a:ext>
            </a:extLst>
          </p:cNvPr>
          <p:cNvSpPr>
            <a:spLocks noGrp="1"/>
          </p:cNvSpPr>
          <p:nvPr>
            <p:ph type="sldNum" sz="quarter" idx="12"/>
          </p:nvPr>
        </p:nvSpPr>
        <p:spPr/>
        <p:txBody>
          <a:bodyPr/>
          <a:lstStyle/>
          <a:p>
            <a:fld id="{44F26053-9379-46A2-AD8E-B4F7FF8C8525}" type="slidenum">
              <a:rPr lang="nl-NL" smtClean="0"/>
              <a:t>‹nr.›</a:t>
            </a:fld>
            <a:endParaRPr lang="nl-NL"/>
          </a:p>
        </p:txBody>
      </p:sp>
    </p:spTree>
    <p:extLst>
      <p:ext uri="{BB962C8B-B14F-4D97-AF65-F5344CB8AC3E}">
        <p14:creationId xmlns:p14="http://schemas.microsoft.com/office/powerpoint/2010/main" val="592140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5D8B1F-9E51-4FED-BB60-3D076DD0989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82F5575-70D4-49C5-AD8D-FF63555A3FF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9DD04CC-79E5-4461-BC75-E320E8FAECE4}"/>
              </a:ext>
            </a:extLst>
          </p:cNvPr>
          <p:cNvSpPr>
            <a:spLocks noGrp="1"/>
          </p:cNvSpPr>
          <p:nvPr>
            <p:ph type="dt" sz="half" idx="10"/>
          </p:nvPr>
        </p:nvSpPr>
        <p:spPr/>
        <p:txBody>
          <a:bodyPr/>
          <a:lstStyle/>
          <a:p>
            <a:fld id="{2C66B107-991A-4513-BD96-431B1B4C4AED}" type="datetimeFigureOut">
              <a:rPr lang="nl-NL" smtClean="0"/>
              <a:t>3-9-2020</a:t>
            </a:fld>
            <a:endParaRPr lang="nl-NL"/>
          </a:p>
        </p:txBody>
      </p:sp>
      <p:sp>
        <p:nvSpPr>
          <p:cNvPr id="5" name="Tijdelijke aanduiding voor voettekst 4">
            <a:extLst>
              <a:ext uri="{FF2B5EF4-FFF2-40B4-BE49-F238E27FC236}">
                <a16:creationId xmlns:a16="http://schemas.microsoft.com/office/drawing/2014/main" id="{1CCC550F-1BFA-47F7-82D4-61AC7EC3D2C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DD648FD-1372-4ECF-9B01-3864EEBA6208}"/>
              </a:ext>
            </a:extLst>
          </p:cNvPr>
          <p:cNvSpPr>
            <a:spLocks noGrp="1"/>
          </p:cNvSpPr>
          <p:nvPr>
            <p:ph type="sldNum" sz="quarter" idx="12"/>
          </p:nvPr>
        </p:nvSpPr>
        <p:spPr/>
        <p:txBody>
          <a:bodyPr/>
          <a:lstStyle/>
          <a:p>
            <a:fld id="{44F26053-9379-46A2-AD8E-B4F7FF8C8525}" type="slidenum">
              <a:rPr lang="nl-NL" smtClean="0"/>
              <a:t>‹nr.›</a:t>
            </a:fld>
            <a:endParaRPr lang="nl-NL"/>
          </a:p>
        </p:txBody>
      </p:sp>
    </p:spTree>
    <p:extLst>
      <p:ext uri="{BB962C8B-B14F-4D97-AF65-F5344CB8AC3E}">
        <p14:creationId xmlns:p14="http://schemas.microsoft.com/office/powerpoint/2010/main" val="1149361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688633-E24A-4AB5-B728-09420A1866F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0D983AFE-0B3A-4B22-B0A2-5EFA362912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56815D1-8F18-4EE1-A2D0-4FE6CA1A8B74}"/>
              </a:ext>
            </a:extLst>
          </p:cNvPr>
          <p:cNvSpPr>
            <a:spLocks noGrp="1"/>
          </p:cNvSpPr>
          <p:nvPr>
            <p:ph type="dt" sz="half" idx="10"/>
          </p:nvPr>
        </p:nvSpPr>
        <p:spPr/>
        <p:txBody>
          <a:bodyPr/>
          <a:lstStyle/>
          <a:p>
            <a:fld id="{2C66B107-991A-4513-BD96-431B1B4C4AED}" type="datetimeFigureOut">
              <a:rPr lang="nl-NL" smtClean="0"/>
              <a:t>3-9-2020</a:t>
            </a:fld>
            <a:endParaRPr lang="nl-NL"/>
          </a:p>
        </p:txBody>
      </p:sp>
      <p:sp>
        <p:nvSpPr>
          <p:cNvPr id="5" name="Tijdelijke aanduiding voor voettekst 4">
            <a:extLst>
              <a:ext uri="{FF2B5EF4-FFF2-40B4-BE49-F238E27FC236}">
                <a16:creationId xmlns:a16="http://schemas.microsoft.com/office/drawing/2014/main" id="{A95A78DC-A4FB-4410-879E-4867F530ECB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C6854E4-9C3C-4C18-B7CE-3C8E69AA9C27}"/>
              </a:ext>
            </a:extLst>
          </p:cNvPr>
          <p:cNvSpPr>
            <a:spLocks noGrp="1"/>
          </p:cNvSpPr>
          <p:nvPr>
            <p:ph type="sldNum" sz="quarter" idx="12"/>
          </p:nvPr>
        </p:nvSpPr>
        <p:spPr/>
        <p:txBody>
          <a:bodyPr/>
          <a:lstStyle/>
          <a:p>
            <a:fld id="{44F26053-9379-46A2-AD8E-B4F7FF8C8525}" type="slidenum">
              <a:rPr lang="nl-NL" smtClean="0"/>
              <a:t>‹nr.›</a:t>
            </a:fld>
            <a:endParaRPr lang="nl-NL"/>
          </a:p>
        </p:txBody>
      </p:sp>
    </p:spTree>
    <p:extLst>
      <p:ext uri="{BB962C8B-B14F-4D97-AF65-F5344CB8AC3E}">
        <p14:creationId xmlns:p14="http://schemas.microsoft.com/office/powerpoint/2010/main" val="2085210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8C23BD-26E4-4583-9B08-A86E5C9B147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79080BB-CACE-4265-A116-B6099394E50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0A9F636-D14F-40C3-A9B2-44B5D84D8715}"/>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8700EF7-67A5-4CF8-A2CE-D64070104860}"/>
              </a:ext>
            </a:extLst>
          </p:cNvPr>
          <p:cNvSpPr>
            <a:spLocks noGrp="1"/>
          </p:cNvSpPr>
          <p:nvPr>
            <p:ph type="dt" sz="half" idx="10"/>
          </p:nvPr>
        </p:nvSpPr>
        <p:spPr/>
        <p:txBody>
          <a:bodyPr/>
          <a:lstStyle/>
          <a:p>
            <a:fld id="{2C66B107-991A-4513-BD96-431B1B4C4AED}" type="datetimeFigureOut">
              <a:rPr lang="nl-NL" smtClean="0"/>
              <a:t>3-9-2020</a:t>
            </a:fld>
            <a:endParaRPr lang="nl-NL"/>
          </a:p>
        </p:txBody>
      </p:sp>
      <p:sp>
        <p:nvSpPr>
          <p:cNvPr id="6" name="Tijdelijke aanduiding voor voettekst 5">
            <a:extLst>
              <a:ext uri="{FF2B5EF4-FFF2-40B4-BE49-F238E27FC236}">
                <a16:creationId xmlns:a16="http://schemas.microsoft.com/office/drawing/2014/main" id="{E684A421-5F2C-480F-99C0-61409A851BE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9122D50-9B85-4893-A8BE-73C35B419348}"/>
              </a:ext>
            </a:extLst>
          </p:cNvPr>
          <p:cNvSpPr>
            <a:spLocks noGrp="1"/>
          </p:cNvSpPr>
          <p:nvPr>
            <p:ph type="sldNum" sz="quarter" idx="12"/>
          </p:nvPr>
        </p:nvSpPr>
        <p:spPr/>
        <p:txBody>
          <a:bodyPr/>
          <a:lstStyle/>
          <a:p>
            <a:fld id="{44F26053-9379-46A2-AD8E-B4F7FF8C8525}" type="slidenum">
              <a:rPr lang="nl-NL" smtClean="0"/>
              <a:t>‹nr.›</a:t>
            </a:fld>
            <a:endParaRPr lang="nl-NL"/>
          </a:p>
        </p:txBody>
      </p:sp>
    </p:spTree>
    <p:extLst>
      <p:ext uri="{BB962C8B-B14F-4D97-AF65-F5344CB8AC3E}">
        <p14:creationId xmlns:p14="http://schemas.microsoft.com/office/powerpoint/2010/main" val="87564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8BB491-2130-47E9-808B-65FF142B188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D4FDF60F-C405-4231-9E12-F71FBCD757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75B76ED7-734A-442E-A1D7-5AE554B17D2A}"/>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2529816-526B-4F94-8A89-9B2228700B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0FB0C54-8FBF-4791-83D8-4989196EDFF1}"/>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FB1E9354-70A6-4E6E-9B58-3CC465391178}"/>
              </a:ext>
            </a:extLst>
          </p:cNvPr>
          <p:cNvSpPr>
            <a:spLocks noGrp="1"/>
          </p:cNvSpPr>
          <p:nvPr>
            <p:ph type="dt" sz="half" idx="10"/>
          </p:nvPr>
        </p:nvSpPr>
        <p:spPr/>
        <p:txBody>
          <a:bodyPr/>
          <a:lstStyle/>
          <a:p>
            <a:fld id="{2C66B107-991A-4513-BD96-431B1B4C4AED}" type="datetimeFigureOut">
              <a:rPr lang="nl-NL" smtClean="0"/>
              <a:t>3-9-2020</a:t>
            </a:fld>
            <a:endParaRPr lang="nl-NL"/>
          </a:p>
        </p:txBody>
      </p:sp>
      <p:sp>
        <p:nvSpPr>
          <p:cNvPr id="8" name="Tijdelijke aanduiding voor voettekst 7">
            <a:extLst>
              <a:ext uri="{FF2B5EF4-FFF2-40B4-BE49-F238E27FC236}">
                <a16:creationId xmlns:a16="http://schemas.microsoft.com/office/drawing/2014/main" id="{CF3C322B-7D7D-4CF9-AA3F-D7C57807257E}"/>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EAFF2E61-1952-4729-B54B-1095A7EF9081}"/>
              </a:ext>
            </a:extLst>
          </p:cNvPr>
          <p:cNvSpPr>
            <a:spLocks noGrp="1"/>
          </p:cNvSpPr>
          <p:nvPr>
            <p:ph type="sldNum" sz="quarter" idx="12"/>
          </p:nvPr>
        </p:nvSpPr>
        <p:spPr/>
        <p:txBody>
          <a:bodyPr/>
          <a:lstStyle/>
          <a:p>
            <a:fld id="{44F26053-9379-46A2-AD8E-B4F7FF8C8525}" type="slidenum">
              <a:rPr lang="nl-NL" smtClean="0"/>
              <a:t>‹nr.›</a:t>
            </a:fld>
            <a:endParaRPr lang="nl-NL"/>
          </a:p>
        </p:txBody>
      </p:sp>
    </p:spTree>
    <p:extLst>
      <p:ext uri="{BB962C8B-B14F-4D97-AF65-F5344CB8AC3E}">
        <p14:creationId xmlns:p14="http://schemas.microsoft.com/office/powerpoint/2010/main" val="3324152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CC4BD5-B80F-459A-B8EE-3EE7345DB28B}"/>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1C901010-9808-4034-9F02-8D2F0A31BCE8}"/>
              </a:ext>
            </a:extLst>
          </p:cNvPr>
          <p:cNvSpPr>
            <a:spLocks noGrp="1"/>
          </p:cNvSpPr>
          <p:nvPr>
            <p:ph type="dt" sz="half" idx="10"/>
          </p:nvPr>
        </p:nvSpPr>
        <p:spPr/>
        <p:txBody>
          <a:bodyPr/>
          <a:lstStyle/>
          <a:p>
            <a:fld id="{2C66B107-991A-4513-BD96-431B1B4C4AED}" type="datetimeFigureOut">
              <a:rPr lang="nl-NL" smtClean="0"/>
              <a:t>3-9-2020</a:t>
            </a:fld>
            <a:endParaRPr lang="nl-NL"/>
          </a:p>
        </p:txBody>
      </p:sp>
      <p:sp>
        <p:nvSpPr>
          <p:cNvPr id="4" name="Tijdelijke aanduiding voor voettekst 3">
            <a:extLst>
              <a:ext uri="{FF2B5EF4-FFF2-40B4-BE49-F238E27FC236}">
                <a16:creationId xmlns:a16="http://schemas.microsoft.com/office/drawing/2014/main" id="{B3C50929-7D63-4E55-ADD1-0230113815C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3BDA852B-64D0-46BE-98EA-1779478324A0}"/>
              </a:ext>
            </a:extLst>
          </p:cNvPr>
          <p:cNvSpPr>
            <a:spLocks noGrp="1"/>
          </p:cNvSpPr>
          <p:nvPr>
            <p:ph type="sldNum" sz="quarter" idx="12"/>
          </p:nvPr>
        </p:nvSpPr>
        <p:spPr/>
        <p:txBody>
          <a:bodyPr/>
          <a:lstStyle/>
          <a:p>
            <a:fld id="{44F26053-9379-46A2-AD8E-B4F7FF8C8525}" type="slidenum">
              <a:rPr lang="nl-NL" smtClean="0"/>
              <a:t>‹nr.›</a:t>
            </a:fld>
            <a:endParaRPr lang="nl-NL"/>
          </a:p>
        </p:txBody>
      </p:sp>
    </p:spTree>
    <p:extLst>
      <p:ext uri="{BB962C8B-B14F-4D97-AF65-F5344CB8AC3E}">
        <p14:creationId xmlns:p14="http://schemas.microsoft.com/office/powerpoint/2010/main" val="2552675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63A0AF8-86B1-4797-B56E-2BDFE90D9E86}"/>
              </a:ext>
            </a:extLst>
          </p:cNvPr>
          <p:cNvSpPr>
            <a:spLocks noGrp="1"/>
          </p:cNvSpPr>
          <p:nvPr>
            <p:ph type="dt" sz="half" idx="10"/>
          </p:nvPr>
        </p:nvSpPr>
        <p:spPr/>
        <p:txBody>
          <a:bodyPr/>
          <a:lstStyle/>
          <a:p>
            <a:fld id="{2C66B107-991A-4513-BD96-431B1B4C4AED}" type="datetimeFigureOut">
              <a:rPr lang="nl-NL" smtClean="0"/>
              <a:t>3-9-2020</a:t>
            </a:fld>
            <a:endParaRPr lang="nl-NL"/>
          </a:p>
        </p:txBody>
      </p:sp>
      <p:sp>
        <p:nvSpPr>
          <p:cNvPr id="3" name="Tijdelijke aanduiding voor voettekst 2">
            <a:extLst>
              <a:ext uri="{FF2B5EF4-FFF2-40B4-BE49-F238E27FC236}">
                <a16:creationId xmlns:a16="http://schemas.microsoft.com/office/drawing/2014/main" id="{83FFD9CF-7FD1-4F7F-9756-74BD5983617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D1A2270B-F23A-41D7-BECB-15F6F86DC666}"/>
              </a:ext>
            </a:extLst>
          </p:cNvPr>
          <p:cNvSpPr>
            <a:spLocks noGrp="1"/>
          </p:cNvSpPr>
          <p:nvPr>
            <p:ph type="sldNum" sz="quarter" idx="12"/>
          </p:nvPr>
        </p:nvSpPr>
        <p:spPr/>
        <p:txBody>
          <a:bodyPr/>
          <a:lstStyle/>
          <a:p>
            <a:fld id="{44F26053-9379-46A2-AD8E-B4F7FF8C8525}" type="slidenum">
              <a:rPr lang="nl-NL" smtClean="0"/>
              <a:t>‹nr.›</a:t>
            </a:fld>
            <a:endParaRPr lang="nl-NL"/>
          </a:p>
        </p:txBody>
      </p:sp>
    </p:spTree>
    <p:extLst>
      <p:ext uri="{BB962C8B-B14F-4D97-AF65-F5344CB8AC3E}">
        <p14:creationId xmlns:p14="http://schemas.microsoft.com/office/powerpoint/2010/main" val="3555511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97D79B-1A70-478E-8843-6860E5F10A0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932EFB5-CFD7-4740-BEC4-D335DAF9C6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8EA0C118-F335-4211-8C4C-34EE6E7D21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16F6A05-3546-440A-B3C1-8360A75694DE}"/>
              </a:ext>
            </a:extLst>
          </p:cNvPr>
          <p:cNvSpPr>
            <a:spLocks noGrp="1"/>
          </p:cNvSpPr>
          <p:nvPr>
            <p:ph type="dt" sz="half" idx="10"/>
          </p:nvPr>
        </p:nvSpPr>
        <p:spPr/>
        <p:txBody>
          <a:bodyPr/>
          <a:lstStyle/>
          <a:p>
            <a:fld id="{2C66B107-991A-4513-BD96-431B1B4C4AED}" type="datetimeFigureOut">
              <a:rPr lang="nl-NL" smtClean="0"/>
              <a:t>3-9-2020</a:t>
            </a:fld>
            <a:endParaRPr lang="nl-NL"/>
          </a:p>
        </p:txBody>
      </p:sp>
      <p:sp>
        <p:nvSpPr>
          <p:cNvPr id="6" name="Tijdelijke aanduiding voor voettekst 5">
            <a:extLst>
              <a:ext uri="{FF2B5EF4-FFF2-40B4-BE49-F238E27FC236}">
                <a16:creationId xmlns:a16="http://schemas.microsoft.com/office/drawing/2014/main" id="{C07824E2-3BDD-49EB-8FDA-213D94302EF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1984425-BC2B-492F-8FE7-396B2055F864}"/>
              </a:ext>
            </a:extLst>
          </p:cNvPr>
          <p:cNvSpPr>
            <a:spLocks noGrp="1"/>
          </p:cNvSpPr>
          <p:nvPr>
            <p:ph type="sldNum" sz="quarter" idx="12"/>
          </p:nvPr>
        </p:nvSpPr>
        <p:spPr/>
        <p:txBody>
          <a:bodyPr/>
          <a:lstStyle/>
          <a:p>
            <a:fld id="{44F26053-9379-46A2-AD8E-B4F7FF8C8525}" type="slidenum">
              <a:rPr lang="nl-NL" smtClean="0"/>
              <a:t>‹nr.›</a:t>
            </a:fld>
            <a:endParaRPr lang="nl-NL"/>
          </a:p>
        </p:txBody>
      </p:sp>
    </p:spTree>
    <p:extLst>
      <p:ext uri="{BB962C8B-B14F-4D97-AF65-F5344CB8AC3E}">
        <p14:creationId xmlns:p14="http://schemas.microsoft.com/office/powerpoint/2010/main" val="259102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BDD195-B4F3-4FED-9F96-5F401BE5D31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040C0C5C-D9D1-4B94-ABC7-355819A713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0EA1466-0243-4DF5-B181-0DF0CF656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8555402-623F-4580-8B67-1848D770D90C}"/>
              </a:ext>
            </a:extLst>
          </p:cNvPr>
          <p:cNvSpPr>
            <a:spLocks noGrp="1"/>
          </p:cNvSpPr>
          <p:nvPr>
            <p:ph type="dt" sz="half" idx="10"/>
          </p:nvPr>
        </p:nvSpPr>
        <p:spPr/>
        <p:txBody>
          <a:bodyPr/>
          <a:lstStyle/>
          <a:p>
            <a:fld id="{2C66B107-991A-4513-BD96-431B1B4C4AED}" type="datetimeFigureOut">
              <a:rPr lang="nl-NL" smtClean="0"/>
              <a:t>3-9-2020</a:t>
            </a:fld>
            <a:endParaRPr lang="nl-NL"/>
          </a:p>
        </p:txBody>
      </p:sp>
      <p:sp>
        <p:nvSpPr>
          <p:cNvPr id="6" name="Tijdelijke aanduiding voor voettekst 5">
            <a:extLst>
              <a:ext uri="{FF2B5EF4-FFF2-40B4-BE49-F238E27FC236}">
                <a16:creationId xmlns:a16="http://schemas.microsoft.com/office/drawing/2014/main" id="{DF2B75EA-01AC-4A15-9279-06CB36ED7E4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61D9691-C4C5-4549-B9A7-47BE48D62279}"/>
              </a:ext>
            </a:extLst>
          </p:cNvPr>
          <p:cNvSpPr>
            <a:spLocks noGrp="1"/>
          </p:cNvSpPr>
          <p:nvPr>
            <p:ph type="sldNum" sz="quarter" idx="12"/>
          </p:nvPr>
        </p:nvSpPr>
        <p:spPr/>
        <p:txBody>
          <a:bodyPr/>
          <a:lstStyle/>
          <a:p>
            <a:fld id="{44F26053-9379-46A2-AD8E-B4F7FF8C8525}" type="slidenum">
              <a:rPr lang="nl-NL" smtClean="0"/>
              <a:t>‹nr.›</a:t>
            </a:fld>
            <a:endParaRPr lang="nl-NL"/>
          </a:p>
        </p:txBody>
      </p:sp>
    </p:spTree>
    <p:extLst>
      <p:ext uri="{BB962C8B-B14F-4D97-AF65-F5344CB8AC3E}">
        <p14:creationId xmlns:p14="http://schemas.microsoft.com/office/powerpoint/2010/main" val="4202195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176CBD6-AA2C-4F42-A2DF-A6F611345C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4C35A8E-1485-4100-A845-B59A025A9E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11700E2-35B2-441E-8B43-A9FE33064E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66B107-991A-4513-BD96-431B1B4C4AED}" type="datetimeFigureOut">
              <a:rPr lang="nl-NL" smtClean="0"/>
              <a:t>3-9-2020</a:t>
            </a:fld>
            <a:endParaRPr lang="nl-NL"/>
          </a:p>
        </p:txBody>
      </p:sp>
      <p:sp>
        <p:nvSpPr>
          <p:cNvPr id="5" name="Tijdelijke aanduiding voor voettekst 4">
            <a:extLst>
              <a:ext uri="{FF2B5EF4-FFF2-40B4-BE49-F238E27FC236}">
                <a16:creationId xmlns:a16="http://schemas.microsoft.com/office/drawing/2014/main" id="{44EA2BBA-2BAD-4F9D-ABA4-67FEF23384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F03863AA-8A96-43D1-8ED2-BBF6947AEA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F26053-9379-46A2-AD8E-B4F7FF8C8525}" type="slidenum">
              <a:rPr lang="nl-NL" smtClean="0"/>
              <a:t>‹nr.›</a:t>
            </a:fld>
            <a:endParaRPr lang="nl-NL"/>
          </a:p>
        </p:txBody>
      </p:sp>
    </p:spTree>
    <p:extLst>
      <p:ext uri="{BB962C8B-B14F-4D97-AF65-F5344CB8AC3E}">
        <p14:creationId xmlns:p14="http://schemas.microsoft.com/office/powerpoint/2010/main" val="2732964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17"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Ondertitel 2">
            <a:extLst>
              <a:ext uri="{FF2B5EF4-FFF2-40B4-BE49-F238E27FC236}">
                <a16:creationId xmlns:a16="http://schemas.microsoft.com/office/drawing/2014/main" id="{C16EAB4E-E417-4ADE-9B77-C9C35613B2EF}"/>
              </a:ext>
            </a:extLst>
          </p:cNvPr>
          <p:cNvSpPr>
            <a:spLocks noGrp="1"/>
          </p:cNvSpPr>
          <p:nvPr>
            <p:ph type="subTitle" idx="1"/>
          </p:nvPr>
        </p:nvSpPr>
        <p:spPr>
          <a:xfrm>
            <a:off x="4439633" y="4518923"/>
            <a:ext cx="3312734" cy="1141851"/>
          </a:xfrm>
          <a:noFill/>
        </p:spPr>
        <p:txBody>
          <a:bodyPr>
            <a:normAutofit/>
          </a:bodyPr>
          <a:lstStyle/>
          <a:p>
            <a:endParaRPr lang="nl-NL" sz="1900" dirty="0">
              <a:solidFill>
                <a:srgbClr val="080808"/>
              </a:solidFill>
            </a:endParaRPr>
          </a:p>
          <a:p>
            <a:r>
              <a:rPr lang="nl-NL" sz="1900" dirty="0">
                <a:solidFill>
                  <a:srgbClr val="080808"/>
                </a:solidFill>
              </a:rPr>
              <a:t>Vijfde druk / bijgesteld </a:t>
            </a:r>
          </a:p>
          <a:p>
            <a:r>
              <a:rPr lang="nl-NL" sz="1900" dirty="0">
                <a:solidFill>
                  <a:srgbClr val="080808"/>
                </a:solidFill>
              </a:rPr>
              <a:t>4-9-2020</a:t>
            </a:r>
          </a:p>
        </p:txBody>
      </p:sp>
      <p:sp>
        <p:nvSpPr>
          <p:cNvPr id="2" name="Titel 1">
            <a:extLst>
              <a:ext uri="{FF2B5EF4-FFF2-40B4-BE49-F238E27FC236}">
                <a16:creationId xmlns:a16="http://schemas.microsoft.com/office/drawing/2014/main" id="{08E163F1-7DC7-4D34-8DD9-41D5AB39C57E}"/>
              </a:ext>
            </a:extLst>
          </p:cNvPr>
          <p:cNvSpPr>
            <a:spLocks noGrp="1"/>
          </p:cNvSpPr>
          <p:nvPr>
            <p:ph type="ctrTitle"/>
          </p:nvPr>
        </p:nvSpPr>
        <p:spPr>
          <a:xfrm>
            <a:off x="3204642" y="2353641"/>
            <a:ext cx="5782716" cy="2150719"/>
          </a:xfrm>
          <a:noFill/>
        </p:spPr>
        <p:txBody>
          <a:bodyPr anchor="ctr">
            <a:normAutofit/>
          </a:bodyPr>
          <a:lstStyle/>
          <a:p>
            <a:r>
              <a:rPr lang="nl-NL" sz="3600" b="1" dirty="0">
                <a:solidFill>
                  <a:srgbClr val="0070C0"/>
                </a:solidFill>
              </a:rPr>
              <a:t>MTH H1 Het uitvoeren van medisch-technische handelingen</a:t>
            </a:r>
          </a:p>
        </p:txBody>
      </p:sp>
      <p:sp>
        <p:nvSpPr>
          <p:cNvPr id="21"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84996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78FAFCA-152F-44EA-8C84-7C3A09AB7F51}"/>
              </a:ext>
            </a:extLst>
          </p:cNvPr>
          <p:cNvSpPr>
            <a:spLocks noGrp="1"/>
          </p:cNvSpPr>
          <p:nvPr>
            <p:ph type="title"/>
          </p:nvPr>
        </p:nvSpPr>
        <p:spPr>
          <a:xfrm>
            <a:off x="589560" y="856180"/>
            <a:ext cx="4560584" cy="1128068"/>
          </a:xfrm>
        </p:spPr>
        <p:txBody>
          <a:bodyPr anchor="ctr">
            <a:normAutofit/>
          </a:bodyPr>
          <a:lstStyle/>
          <a:p>
            <a:r>
              <a:rPr lang="nl-NL" sz="3400" b="1" dirty="0">
                <a:solidFill>
                  <a:srgbClr val="0070C0"/>
                </a:solidFill>
              </a:rPr>
              <a:t>Wet Big bij </a:t>
            </a:r>
            <a:r>
              <a:rPr lang="nl-NL" sz="3400" b="1" u="sng" dirty="0">
                <a:solidFill>
                  <a:srgbClr val="0070C0"/>
                </a:solidFill>
              </a:rPr>
              <a:t>niet</a:t>
            </a:r>
            <a:r>
              <a:rPr lang="nl-NL" sz="3400" b="1" dirty="0">
                <a:solidFill>
                  <a:srgbClr val="0070C0"/>
                </a:solidFill>
              </a:rPr>
              <a:t> medisch-technische handelingen</a:t>
            </a:r>
          </a:p>
        </p:txBody>
      </p:sp>
      <p:grpSp>
        <p:nvGrpSpPr>
          <p:cNvPr id="11" name="Group 10">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2E937936-BFB0-42F4-9EEE-76C1ABCCFE5E}"/>
              </a:ext>
            </a:extLst>
          </p:cNvPr>
          <p:cNvSpPr>
            <a:spLocks noGrp="1"/>
          </p:cNvSpPr>
          <p:nvPr>
            <p:ph idx="1"/>
          </p:nvPr>
        </p:nvSpPr>
        <p:spPr>
          <a:xfrm>
            <a:off x="590719" y="2638552"/>
            <a:ext cx="4875361" cy="3671538"/>
          </a:xfrm>
        </p:spPr>
        <p:txBody>
          <a:bodyPr anchor="ctr">
            <a:normAutofit fontScale="92500" lnSpcReduction="20000"/>
          </a:bodyPr>
          <a:lstStyle/>
          <a:p>
            <a:pPr marL="0" indent="0">
              <a:buNone/>
            </a:pPr>
            <a:r>
              <a:rPr lang="nl-NL" b="1" dirty="0"/>
              <a:t>Andere aspecten van het beroep, waar je ook aansprakelijk voor bent:</a:t>
            </a:r>
          </a:p>
          <a:p>
            <a:pPr marL="0" indent="0">
              <a:buNone/>
            </a:pPr>
            <a:endParaRPr lang="nl-NL" b="1" dirty="0"/>
          </a:p>
          <a:p>
            <a:r>
              <a:rPr lang="nl-NL" dirty="0"/>
              <a:t>afnemen anamnese</a:t>
            </a:r>
          </a:p>
          <a:p>
            <a:endParaRPr lang="nl-NL" dirty="0"/>
          </a:p>
          <a:p>
            <a:r>
              <a:rPr lang="nl-NL" dirty="0"/>
              <a:t>geven advies of voorlichting</a:t>
            </a:r>
          </a:p>
          <a:p>
            <a:endParaRPr lang="nl-NL" dirty="0"/>
          </a:p>
          <a:p>
            <a:r>
              <a:rPr lang="nl-NL" dirty="0"/>
              <a:t>besluit om arts wel of niet langs te sturen voor visite</a:t>
            </a:r>
          </a:p>
          <a:p>
            <a:endParaRPr lang="nl-NL" sz="2000" dirty="0"/>
          </a:p>
          <a:p>
            <a:endParaRPr lang="nl-NL" sz="2000" dirty="0"/>
          </a:p>
        </p:txBody>
      </p:sp>
      <p:sp>
        <p:nvSpPr>
          <p:cNvPr id="17" name="Rectangle 16">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a:extLst>
              <a:ext uri="{FF2B5EF4-FFF2-40B4-BE49-F238E27FC236}">
                <a16:creationId xmlns:a16="http://schemas.microsoft.com/office/drawing/2014/main" id="{BE3E375B-CD56-482A-BC5D-15D980775DD9}"/>
              </a:ext>
            </a:extLst>
          </p:cNvPr>
          <p:cNvPicPr>
            <a:picLocks noChangeAspect="1"/>
          </p:cNvPicPr>
          <p:nvPr/>
        </p:nvPicPr>
        <p:blipFill rotWithShape="1">
          <a:blip r:embed="rId2"/>
          <a:srcRect l="452" r="-1" b="-1"/>
          <a:stretch/>
        </p:blipFill>
        <p:spPr>
          <a:xfrm>
            <a:off x="5977788" y="799352"/>
            <a:ext cx="5425410" cy="5259296"/>
          </a:xfrm>
          <a:prstGeom prst="rect">
            <a:avLst/>
          </a:prstGeom>
        </p:spPr>
      </p:pic>
    </p:spTree>
    <p:extLst>
      <p:ext uri="{BB962C8B-B14F-4D97-AF65-F5344CB8AC3E}">
        <p14:creationId xmlns:p14="http://schemas.microsoft.com/office/powerpoint/2010/main" val="4239431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BBFD07-8E68-4AFF-AA8E-774729188482}"/>
              </a:ext>
            </a:extLst>
          </p:cNvPr>
          <p:cNvSpPr>
            <a:spLocks noGrp="1"/>
          </p:cNvSpPr>
          <p:nvPr>
            <p:ph type="title"/>
          </p:nvPr>
        </p:nvSpPr>
        <p:spPr/>
        <p:txBody>
          <a:bodyPr>
            <a:normAutofit/>
          </a:bodyPr>
          <a:lstStyle/>
          <a:p>
            <a:r>
              <a:rPr lang="nl-NL" sz="3600" b="1" dirty="0">
                <a:solidFill>
                  <a:srgbClr val="0070C0"/>
                </a:solidFill>
              </a:rPr>
              <a:t>Administratieve handeling</a:t>
            </a:r>
          </a:p>
        </p:txBody>
      </p:sp>
      <p:sp>
        <p:nvSpPr>
          <p:cNvPr id="3" name="Tijdelijke aanduiding voor inhoud 2">
            <a:extLst>
              <a:ext uri="{FF2B5EF4-FFF2-40B4-BE49-F238E27FC236}">
                <a16:creationId xmlns:a16="http://schemas.microsoft.com/office/drawing/2014/main" id="{09CE8F09-C74A-4B9D-A2E1-949AAB54806A}"/>
              </a:ext>
            </a:extLst>
          </p:cNvPr>
          <p:cNvSpPr>
            <a:spLocks noGrp="1"/>
          </p:cNvSpPr>
          <p:nvPr>
            <p:ph idx="1"/>
          </p:nvPr>
        </p:nvSpPr>
        <p:spPr/>
        <p:txBody>
          <a:bodyPr>
            <a:normAutofit fontScale="92500" lnSpcReduction="20000"/>
          </a:bodyPr>
          <a:lstStyle/>
          <a:p>
            <a:pPr marL="0" indent="0">
              <a:buNone/>
            </a:pPr>
            <a:r>
              <a:rPr lang="nl-NL" dirty="0"/>
              <a:t>Na elke handelingen moeten de gegevens in het medisch dossier.</a:t>
            </a:r>
          </a:p>
          <a:p>
            <a:pPr marL="0" indent="0">
              <a:buNone/>
            </a:pPr>
            <a:endParaRPr lang="nl-NL" dirty="0"/>
          </a:p>
          <a:p>
            <a:pPr marL="0" indent="0">
              <a:buNone/>
            </a:pPr>
            <a:r>
              <a:rPr lang="nl-NL" b="1" dirty="0"/>
              <a:t>SOEP notatie</a:t>
            </a:r>
          </a:p>
          <a:p>
            <a:pPr marL="0" indent="0">
              <a:buNone/>
            </a:pPr>
            <a:r>
              <a:rPr lang="nl-NL" b="1" dirty="0"/>
              <a:t>S</a:t>
            </a:r>
            <a:r>
              <a:rPr lang="nl-NL" dirty="0"/>
              <a:t>ubjectief; welke klachten heeft de patiënt ?</a:t>
            </a:r>
          </a:p>
          <a:p>
            <a:pPr marL="0" indent="0">
              <a:buNone/>
            </a:pPr>
            <a:r>
              <a:rPr lang="nl-NL" b="1" dirty="0"/>
              <a:t>O</a:t>
            </a:r>
            <a:r>
              <a:rPr lang="nl-NL" dirty="0"/>
              <a:t>bjectief; wat is er bij onderzoek gevonden?</a:t>
            </a:r>
          </a:p>
          <a:p>
            <a:pPr marL="0" indent="0">
              <a:buNone/>
            </a:pPr>
            <a:r>
              <a:rPr lang="nl-NL" b="1" dirty="0"/>
              <a:t>E</a:t>
            </a:r>
            <a:r>
              <a:rPr lang="nl-NL" dirty="0"/>
              <a:t>valuatie: klacht-of ziektediagnose &amp; ICPC-code</a:t>
            </a:r>
          </a:p>
          <a:p>
            <a:pPr marL="0" indent="0">
              <a:buNone/>
            </a:pPr>
            <a:r>
              <a:rPr lang="nl-NL" b="1" dirty="0"/>
              <a:t>P</a:t>
            </a:r>
            <a:r>
              <a:rPr lang="nl-NL" dirty="0"/>
              <a:t>lan: wat gaat er gebeuren (advies, medicatie of verwijzing)?</a:t>
            </a:r>
          </a:p>
          <a:p>
            <a:pPr marL="0" indent="0">
              <a:buNone/>
            </a:pPr>
            <a:endParaRPr lang="nl-NL" dirty="0"/>
          </a:p>
          <a:p>
            <a:pPr marL="0" indent="0">
              <a:buNone/>
            </a:pPr>
            <a:r>
              <a:rPr lang="nl-NL" sz="1500" dirty="0">
                <a:solidFill>
                  <a:schemeClr val="accent1"/>
                </a:solidFill>
              </a:rPr>
              <a:t>ICPC International </a:t>
            </a:r>
            <a:r>
              <a:rPr lang="nl-NL" sz="1500" dirty="0" err="1">
                <a:solidFill>
                  <a:schemeClr val="accent1"/>
                </a:solidFill>
              </a:rPr>
              <a:t>classification</a:t>
            </a:r>
            <a:r>
              <a:rPr lang="nl-NL" sz="1500" dirty="0">
                <a:solidFill>
                  <a:schemeClr val="accent1"/>
                </a:solidFill>
              </a:rPr>
              <a:t> of </a:t>
            </a:r>
            <a:r>
              <a:rPr lang="nl-NL" sz="1500" dirty="0" err="1">
                <a:solidFill>
                  <a:schemeClr val="accent1"/>
                </a:solidFill>
              </a:rPr>
              <a:t>primary</a:t>
            </a:r>
            <a:r>
              <a:rPr lang="nl-NL" sz="1500" dirty="0">
                <a:solidFill>
                  <a:schemeClr val="accent1"/>
                </a:solidFill>
              </a:rPr>
              <a:t> care; internationaal geaccepteerde standaard voor het coderen en classificeren van (registratie)gegevens in de eerstelijnszorg. </a:t>
            </a:r>
          </a:p>
          <a:p>
            <a:pPr marL="0" indent="0">
              <a:buNone/>
            </a:pPr>
            <a:r>
              <a:rPr lang="nl-NL" sz="1500" dirty="0">
                <a:solidFill>
                  <a:schemeClr val="accent1"/>
                </a:solidFill>
              </a:rPr>
              <a:t>of</a:t>
            </a:r>
          </a:p>
          <a:p>
            <a:pPr marL="0" indent="0">
              <a:buNone/>
            </a:pPr>
            <a:r>
              <a:rPr lang="nl-NL" sz="1500" dirty="0">
                <a:solidFill>
                  <a:schemeClr val="accent1"/>
                </a:solidFill>
              </a:rPr>
              <a:t>Internationale code voor eerstelijns zorg. Het is een codering die het voor huisartsen mogelijk maakt elke reden voor contact (de klachten), het ziektebeeld (de diagnose) of onderzoek vast te leggen.</a:t>
            </a:r>
          </a:p>
        </p:txBody>
      </p:sp>
    </p:spTree>
    <p:extLst>
      <p:ext uri="{BB962C8B-B14F-4D97-AF65-F5344CB8AC3E}">
        <p14:creationId xmlns:p14="http://schemas.microsoft.com/office/powerpoint/2010/main" val="2246486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2FACF20-86B3-4A75-9941-A3FB61000264}"/>
              </a:ext>
            </a:extLst>
          </p:cNvPr>
          <p:cNvSpPr>
            <a:spLocks noGrp="1"/>
          </p:cNvSpPr>
          <p:nvPr>
            <p:ph type="title"/>
          </p:nvPr>
        </p:nvSpPr>
        <p:spPr>
          <a:xfrm>
            <a:off x="589560" y="856180"/>
            <a:ext cx="4560584" cy="1128068"/>
          </a:xfrm>
        </p:spPr>
        <p:txBody>
          <a:bodyPr anchor="ctr">
            <a:normAutofit/>
          </a:bodyPr>
          <a:lstStyle/>
          <a:p>
            <a:r>
              <a:rPr lang="nl-NL" sz="4000" b="1"/>
              <a:t>Beroepshouding</a:t>
            </a:r>
          </a:p>
        </p:txBody>
      </p:sp>
      <p:grpSp>
        <p:nvGrpSpPr>
          <p:cNvPr id="11" name="Group 10">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A488743D-0629-4AD7-9DF2-47EE5932D375}"/>
              </a:ext>
            </a:extLst>
          </p:cNvPr>
          <p:cNvSpPr>
            <a:spLocks noGrp="1"/>
          </p:cNvSpPr>
          <p:nvPr>
            <p:ph idx="1"/>
          </p:nvPr>
        </p:nvSpPr>
        <p:spPr>
          <a:xfrm>
            <a:off x="590719" y="2330505"/>
            <a:ext cx="4559425" cy="3979585"/>
          </a:xfrm>
        </p:spPr>
        <p:txBody>
          <a:bodyPr anchor="ctr">
            <a:normAutofit/>
          </a:bodyPr>
          <a:lstStyle/>
          <a:p>
            <a:pPr marL="0" indent="0">
              <a:buNone/>
            </a:pPr>
            <a:r>
              <a:rPr lang="nl-NL" sz="2000" b="1"/>
              <a:t>Patiënt centraal</a:t>
            </a:r>
          </a:p>
          <a:p>
            <a:pPr marL="0" indent="0">
              <a:buNone/>
            </a:pPr>
            <a:endParaRPr lang="nl-NL" sz="2000"/>
          </a:p>
          <a:p>
            <a:pPr marL="0" indent="0">
              <a:buNone/>
            </a:pPr>
            <a:r>
              <a:rPr lang="nl-NL" sz="2000" i="1"/>
              <a:t>De beroepshouding van de doktersassistent is communicatief en kritisch en wordt gekenmerkt door deskundigheid, inlevingsvermogen, doelgerichtheid, gastvrijheid en klantgerichtheid. De doktersassistent is representatief en gaat integer, zorgvuldig en respectvol om met de zorgvrager(s).</a:t>
            </a:r>
          </a:p>
        </p:txBody>
      </p:sp>
      <p:sp>
        <p:nvSpPr>
          <p:cNvPr id="17" name="Rectangle 16">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a:extLst>
              <a:ext uri="{FF2B5EF4-FFF2-40B4-BE49-F238E27FC236}">
                <a16:creationId xmlns:a16="http://schemas.microsoft.com/office/drawing/2014/main" id="{ABE7E8E1-0711-49AF-9963-99683E5CBD4C}"/>
              </a:ext>
            </a:extLst>
          </p:cNvPr>
          <p:cNvPicPr>
            <a:picLocks noChangeAspect="1"/>
          </p:cNvPicPr>
          <p:nvPr/>
        </p:nvPicPr>
        <p:blipFill>
          <a:blip r:embed="rId3"/>
          <a:stretch>
            <a:fillRect/>
          </a:stretch>
        </p:blipFill>
        <p:spPr>
          <a:xfrm>
            <a:off x="6506669" y="1194435"/>
            <a:ext cx="4191000" cy="4286250"/>
          </a:xfrm>
          <a:prstGeom prst="rect">
            <a:avLst/>
          </a:prstGeom>
        </p:spPr>
      </p:pic>
    </p:spTree>
    <p:extLst>
      <p:ext uri="{BB962C8B-B14F-4D97-AF65-F5344CB8AC3E}">
        <p14:creationId xmlns:p14="http://schemas.microsoft.com/office/powerpoint/2010/main" val="2287138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E97A-6371-4643-A2A3-EE036A31C4D3}"/>
              </a:ext>
            </a:extLst>
          </p:cNvPr>
          <p:cNvSpPr>
            <a:spLocks noGrp="1"/>
          </p:cNvSpPr>
          <p:nvPr>
            <p:ph type="title"/>
          </p:nvPr>
        </p:nvSpPr>
        <p:spPr>
          <a:xfrm>
            <a:off x="838200" y="413396"/>
            <a:ext cx="10723880" cy="1325563"/>
          </a:xfrm>
        </p:spPr>
        <p:txBody>
          <a:bodyPr>
            <a:normAutofit/>
          </a:bodyPr>
          <a:lstStyle/>
          <a:p>
            <a:r>
              <a:rPr lang="nl-NL" sz="3600" b="1" dirty="0">
                <a:solidFill>
                  <a:srgbClr val="0070C0"/>
                </a:solidFill>
              </a:rPr>
              <a:t>Wet op geneeskundige behandelingsovereenkomst (WGBO)</a:t>
            </a:r>
          </a:p>
        </p:txBody>
      </p:sp>
      <p:sp>
        <p:nvSpPr>
          <p:cNvPr id="3" name="Tijdelijke aanduiding voor inhoud 2">
            <a:extLst>
              <a:ext uri="{FF2B5EF4-FFF2-40B4-BE49-F238E27FC236}">
                <a16:creationId xmlns:a16="http://schemas.microsoft.com/office/drawing/2014/main" id="{29A77D1C-D94C-43CB-A2E9-D5107ABB90C5}"/>
              </a:ext>
            </a:extLst>
          </p:cNvPr>
          <p:cNvSpPr>
            <a:spLocks noGrp="1"/>
          </p:cNvSpPr>
          <p:nvPr>
            <p:ph idx="1"/>
          </p:nvPr>
        </p:nvSpPr>
        <p:spPr>
          <a:xfrm>
            <a:off x="838200" y="1825625"/>
            <a:ext cx="10515600" cy="3956197"/>
          </a:xfrm>
        </p:spPr>
        <p:txBody>
          <a:bodyPr>
            <a:normAutofit fontScale="92500" lnSpcReduction="10000"/>
          </a:bodyPr>
          <a:lstStyle/>
          <a:p>
            <a:pPr marL="0" indent="0">
              <a:buNone/>
            </a:pPr>
            <a:r>
              <a:rPr lang="nl-NL" dirty="0"/>
              <a:t>De beroepshouding is terug te vinden in de WGBO. Deze wet regelt de </a:t>
            </a:r>
            <a:r>
              <a:rPr lang="nl-NL" b="1" dirty="0"/>
              <a:t>rechten</a:t>
            </a:r>
            <a:r>
              <a:rPr lang="nl-NL" dirty="0"/>
              <a:t> van de patiënt.</a:t>
            </a:r>
          </a:p>
          <a:p>
            <a:pPr marL="0" indent="0">
              <a:buNone/>
            </a:pPr>
            <a:endParaRPr lang="nl-NL" dirty="0"/>
          </a:p>
          <a:p>
            <a:pPr marL="0" indent="0">
              <a:buNone/>
            </a:pPr>
            <a:r>
              <a:rPr lang="nl-NL" b="1" dirty="0"/>
              <a:t>Twee uitgangspunten</a:t>
            </a:r>
          </a:p>
          <a:p>
            <a:pPr marL="514350" indent="-514350">
              <a:buFont typeface="+mj-lt"/>
              <a:buAutoNum type="arabicPeriod"/>
            </a:pPr>
            <a:r>
              <a:rPr lang="nl-NL" dirty="0"/>
              <a:t>informatie plicht (uitleg)</a:t>
            </a:r>
          </a:p>
          <a:p>
            <a:pPr marL="514350" indent="-514350">
              <a:buFont typeface="+mj-lt"/>
              <a:buAutoNum type="arabicPeriod"/>
            </a:pPr>
            <a:r>
              <a:rPr lang="nl-NL" dirty="0"/>
              <a:t>toestemmingsvereiste (toestemming)</a:t>
            </a:r>
          </a:p>
          <a:p>
            <a:pPr marL="0" indent="0">
              <a:buNone/>
            </a:pPr>
            <a:endParaRPr lang="nl-NL" dirty="0"/>
          </a:p>
          <a:p>
            <a:pPr marL="0" indent="0">
              <a:buNone/>
            </a:pPr>
            <a:r>
              <a:rPr lang="nl-NL" dirty="0"/>
              <a:t>Uitleg en toestemming = </a:t>
            </a:r>
            <a:r>
              <a:rPr lang="nl-NL" dirty="0" err="1"/>
              <a:t>informed</a:t>
            </a:r>
            <a:r>
              <a:rPr lang="nl-NL" dirty="0"/>
              <a:t> consent</a:t>
            </a:r>
          </a:p>
          <a:p>
            <a:pPr marL="0" indent="0">
              <a:buNone/>
            </a:pPr>
            <a:r>
              <a:rPr lang="nl-NL" dirty="0"/>
              <a:t>Drie leeftijdsgroepen: vanaf 16 jaar/tussen 12 en 16 /tot 12 jaar</a:t>
            </a:r>
          </a:p>
          <a:p>
            <a:pPr marL="0" indent="0">
              <a:buNone/>
            </a:pPr>
            <a:endParaRPr lang="nl-NL"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3869865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B9B8B3-F99D-4BC3-8FF6-F93BCFF361AE}"/>
              </a:ext>
            </a:extLst>
          </p:cNvPr>
          <p:cNvSpPr>
            <a:spLocks noGrp="1"/>
          </p:cNvSpPr>
          <p:nvPr>
            <p:ph type="title"/>
          </p:nvPr>
        </p:nvSpPr>
        <p:spPr/>
        <p:txBody>
          <a:bodyPr>
            <a:normAutofit/>
          </a:bodyPr>
          <a:lstStyle/>
          <a:p>
            <a:r>
              <a:rPr lang="nl-NL" sz="3600" b="1" dirty="0">
                <a:solidFill>
                  <a:srgbClr val="0070C0"/>
                </a:solidFill>
              </a:rPr>
              <a:t>Wet beroepen individuele gezondheidszorg (Wet BIG)</a:t>
            </a:r>
          </a:p>
        </p:txBody>
      </p:sp>
      <p:sp>
        <p:nvSpPr>
          <p:cNvPr id="3" name="Tijdelijke aanduiding voor inhoud 2">
            <a:extLst>
              <a:ext uri="{FF2B5EF4-FFF2-40B4-BE49-F238E27FC236}">
                <a16:creationId xmlns:a16="http://schemas.microsoft.com/office/drawing/2014/main" id="{5A394319-2874-443D-8A9D-BE451A9EE8CF}"/>
              </a:ext>
            </a:extLst>
          </p:cNvPr>
          <p:cNvSpPr>
            <a:spLocks noGrp="1"/>
          </p:cNvSpPr>
          <p:nvPr>
            <p:ph idx="1"/>
          </p:nvPr>
        </p:nvSpPr>
        <p:spPr>
          <a:xfrm>
            <a:off x="838200" y="1690688"/>
            <a:ext cx="10515600" cy="4882831"/>
          </a:xfrm>
        </p:spPr>
        <p:txBody>
          <a:bodyPr>
            <a:normAutofit lnSpcReduction="10000"/>
          </a:bodyPr>
          <a:lstStyle/>
          <a:p>
            <a:pPr marL="0" indent="0">
              <a:buNone/>
            </a:pPr>
            <a:r>
              <a:rPr lang="nl-NL" dirty="0"/>
              <a:t>Doel Wet BIG: het verbeteren en waarborgen van de kwaliteit van de medische hulpverlening.</a:t>
            </a:r>
          </a:p>
          <a:p>
            <a:pPr marL="0" indent="0">
              <a:buNone/>
            </a:pPr>
            <a:endParaRPr lang="nl-NL" dirty="0"/>
          </a:p>
          <a:p>
            <a:pPr marL="0" indent="0">
              <a:buNone/>
            </a:pPr>
            <a:r>
              <a:rPr lang="nl-NL" dirty="0"/>
              <a:t>Er zijn volgens de Wet BIG)  8 (medische) beroepen met titelbescherming (arts,..</a:t>
            </a:r>
            <a:r>
              <a:rPr lang="nl-NL" dirty="0" err="1"/>
              <a:t>etc</a:t>
            </a:r>
            <a:r>
              <a:rPr lang="nl-NL" dirty="0"/>
              <a:t>) en die staan in een openbaar register.</a:t>
            </a:r>
          </a:p>
          <a:p>
            <a:pPr marL="0" indent="0">
              <a:buNone/>
            </a:pPr>
            <a:endParaRPr lang="nl-NL" dirty="0"/>
          </a:p>
          <a:p>
            <a:pPr marL="0" indent="0">
              <a:buNone/>
            </a:pPr>
            <a:r>
              <a:rPr lang="nl-NL" dirty="0"/>
              <a:t>De Wet BIG beschermt tegen ondeskundige hulpverleners. Sommige handelingen (13 voorbehouden handelingen) zijn zo riskant dat je voldoende bekwaam moet zijn.</a:t>
            </a:r>
          </a:p>
          <a:p>
            <a:pPr marL="0" indent="0">
              <a:buNone/>
            </a:pPr>
            <a:endParaRPr lang="nl-NL" dirty="0"/>
          </a:p>
          <a:p>
            <a:pPr marL="0" indent="0">
              <a:buNone/>
            </a:pPr>
            <a:r>
              <a:rPr lang="nl-NL" dirty="0">
                <a:solidFill>
                  <a:srgbClr val="FF0000"/>
                </a:solidFill>
              </a:rPr>
              <a:t>onbekwaam = onbevoegd</a:t>
            </a:r>
          </a:p>
          <a:p>
            <a:pPr marL="0" indent="0">
              <a:buNone/>
            </a:pPr>
            <a:endParaRPr lang="nl-NL" dirty="0"/>
          </a:p>
          <a:p>
            <a:pPr marL="0" indent="0">
              <a:buNone/>
            </a:pPr>
            <a:endParaRPr lang="nl-NL"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4044386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887250-DF97-450E-9B80-C9B36AC19D9A}"/>
              </a:ext>
            </a:extLst>
          </p:cNvPr>
          <p:cNvSpPr>
            <a:spLocks noGrp="1"/>
          </p:cNvSpPr>
          <p:nvPr>
            <p:ph type="title"/>
          </p:nvPr>
        </p:nvSpPr>
        <p:spPr/>
        <p:txBody>
          <a:bodyPr>
            <a:normAutofit/>
          </a:bodyPr>
          <a:lstStyle/>
          <a:p>
            <a:r>
              <a:rPr lang="nl-NL" sz="3600" b="1" dirty="0">
                <a:solidFill>
                  <a:srgbClr val="0070C0"/>
                </a:solidFill>
              </a:rPr>
              <a:t>Wet BIG en doktersassistent</a:t>
            </a:r>
          </a:p>
        </p:txBody>
      </p:sp>
      <p:sp>
        <p:nvSpPr>
          <p:cNvPr id="3" name="Tijdelijke aanduiding voor inhoud 2">
            <a:extLst>
              <a:ext uri="{FF2B5EF4-FFF2-40B4-BE49-F238E27FC236}">
                <a16:creationId xmlns:a16="http://schemas.microsoft.com/office/drawing/2014/main" id="{07981E00-F4B1-49AE-A14E-B704C555F2F1}"/>
              </a:ext>
            </a:extLst>
          </p:cNvPr>
          <p:cNvSpPr>
            <a:spLocks noGrp="1"/>
          </p:cNvSpPr>
          <p:nvPr>
            <p:ph idx="1"/>
          </p:nvPr>
        </p:nvSpPr>
        <p:spPr>
          <a:xfrm>
            <a:off x="909320" y="1856105"/>
            <a:ext cx="10515600" cy="4351338"/>
          </a:xfrm>
        </p:spPr>
        <p:txBody>
          <a:bodyPr/>
          <a:lstStyle/>
          <a:p>
            <a:pPr marL="0" indent="0">
              <a:buNone/>
            </a:pPr>
            <a:r>
              <a:rPr lang="nl-NL" b="1" dirty="0"/>
              <a:t>Geen voorbehouden handelingen (lijken erop)</a:t>
            </a:r>
          </a:p>
          <a:p>
            <a:pPr marL="0" indent="0">
              <a:buNone/>
            </a:pPr>
            <a:endParaRPr lang="nl-NL" b="1" dirty="0"/>
          </a:p>
          <a:p>
            <a:r>
              <a:rPr lang="nl-NL" dirty="0"/>
              <a:t>verwijderen van hechtingen, </a:t>
            </a:r>
          </a:p>
          <a:p>
            <a:r>
              <a:rPr lang="nl-NL" dirty="0"/>
              <a:t>wondverzorging, </a:t>
            </a:r>
          </a:p>
          <a:p>
            <a:r>
              <a:rPr lang="nl-NL" dirty="0"/>
              <a:t>verwijderen van tampons uit een bestaande holte, </a:t>
            </a:r>
          </a:p>
          <a:p>
            <a:r>
              <a:rPr lang="nl-NL" dirty="0"/>
              <a:t>vingerprik </a:t>
            </a:r>
          </a:p>
          <a:p>
            <a:r>
              <a:rPr lang="nl-NL" dirty="0"/>
              <a:t>het geven van advies bij koorts</a:t>
            </a:r>
          </a:p>
          <a:p>
            <a:endParaRPr lang="nl-NL" dirty="0"/>
          </a:p>
        </p:txBody>
      </p:sp>
    </p:spTree>
    <p:extLst>
      <p:ext uri="{BB962C8B-B14F-4D97-AF65-F5344CB8AC3E}">
        <p14:creationId xmlns:p14="http://schemas.microsoft.com/office/powerpoint/2010/main" val="2152819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6A3E4B-1328-4C1E-BC51-39D5C0125430}"/>
              </a:ext>
            </a:extLst>
          </p:cNvPr>
          <p:cNvSpPr>
            <a:spLocks noGrp="1"/>
          </p:cNvSpPr>
          <p:nvPr>
            <p:ph type="title"/>
          </p:nvPr>
        </p:nvSpPr>
        <p:spPr/>
        <p:txBody>
          <a:bodyPr>
            <a:normAutofit/>
          </a:bodyPr>
          <a:lstStyle/>
          <a:p>
            <a:r>
              <a:rPr lang="nl-NL" sz="3600" b="1" dirty="0">
                <a:solidFill>
                  <a:srgbClr val="0070C0"/>
                </a:solidFill>
              </a:rPr>
              <a:t>Wet BIG en de doktersassistent</a:t>
            </a:r>
          </a:p>
        </p:txBody>
      </p:sp>
      <p:sp>
        <p:nvSpPr>
          <p:cNvPr id="3" name="Tijdelijke aanduiding voor inhoud 2">
            <a:extLst>
              <a:ext uri="{FF2B5EF4-FFF2-40B4-BE49-F238E27FC236}">
                <a16:creationId xmlns:a16="http://schemas.microsoft.com/office/drawing/2014/main" id="{0FF628CC-1453-4B35-8BFD-902A008A3BD9}"/>
              </a:ext>
            </a:extLst>
          </p:cNvPr>
          <p:cNvSpPr>
            <a:spLocks noGrp="1"/>
          </p:cNvSpPr>
          <p:nvPr>
            <p:ph idx="1"/>
          </p:nvPr>
        </p:nvSpPr>
        <p:spPr/>
        <p:txBody>
          <a:bodyPr/>
          <a:lstStyle/>
          <a:p>
            <a:pPr marL="0" indent="0">
              <a:buNone/>
            </a:pPr>
            <a:r>
              <a:rPr lang="nl-NL" b="1" dirty="0"/>
              <a:t>Wel voorbehouden handelingen:</a:t>
            </a:r>
          </a:p>
          <a:p>
            <a:pPr marL="0" indent="0">
              <a:buNone/>
            </a:pPr>
            <a:endParaRPr lang="nl-NL" b="1" dirty="0"/>
          </a:p>
          <a:p>
            <a:r>
              <a:rPr lang="nl-NL" dirty="0"/>
              <a:t>kleine chirurgische ingrepen</a:t>
            </a:r>
          </a:p>
          <a:p>
            <a:r>
              <a:rPr lang="nl-NL" dirty="0"/>
              <a:t>verwijderen drain</a:t>
            </a:r>
          </a:p>
          <a:p>
            <a:r>
              <a:rPr lang="nl-NL" dirty="0"/>
              <a:t>wondtoilet</a:t>
            </a:r>
          </a:p>
          <a:p>
            <a:r>
              <a:rPr lang="nl-NL" dirty="0"/>
              <a:t>injecteren (</a:t>
            </a:r>
            <a:r>
              <a:rPr lang="nl-NL" dirty="0" err="1"/>
              <a:t>im</a:t>
            </a:r>
            <a:r>
              <a:rPr lang="nl-NL" dirty="0"/>
              <a:t>, </a:t>
            </a:r>
            <a:r>
              <a:rPr lang="nl-NL" dirty="0" err="1"/>
              <a:t>sc</a:t>
            </a:r>
            <a:r>
              <a:rPr lang="nl-NL" dirty="0"/>
              <a:t>, ic)</a:t>
            </a:r>
          </a:p>
          <a:p>
            <a:r>
              <a:rPr lang="nl-NL" dirty="0"/>
              <a:t>verdoving per injectie</a:t>
            </a:r>
          </a:p>
          <a:p>
            <a:r>
              <a:rPr lang="nl-NL" dirty="0"/>
              <a:t>venapunctie</a:t>
            </a:r>
          </a:p>
        </p:txBody>
      </p:sp>
    </p:spTree>
    <p:extLst>
      <p:ext uri="{BB962C8B-B14F-4D97-AF65-F5344CB8AC3E}">
        <p14:creationId xmlns:p14="http://schemas.microsoft.com/office/powerpoint/2010/main" val="4028058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7122B-856D-40A9-97A9-3820D818D0FF}"/>
              </a:ext>
            </a:extLst>
          </p:cNvPr>
          <p:cNvSpPr>
            <a:spLocks noGrp="1"/>
          </p:cNvSpPr>
          <p:nvPr>
            <p:ph type="title"/>
          </p:nvPr>
        </p:nvSpPr>
        <p:spPr/>
        <p:txBody>
          <a:bodyPr>
            <a:normAutofit/>
          </a:bodyPr>
          <a:lstStyle/>
          <a:p>
            <a:r>
              <a:rPr lang="nl-NL" sz="3600" b="1" dirty="0">
                <a:solidFill>
                  <a:srgbClr val="0070C0"/>
                </a:solidFill>
              </a:rPr>
              <a:t>Voorwaarden Wet BIG</a:t>
            </a:r>
          </a:p>
        </p:txBody>
      </p:sp>
      <p:sp>
        <p:nvSpPr>
          <p:cNvPr id="3" name="Tijdelijke aanduiding voor inhoud 2">
            <a:extLst>
              <a:ext uri="{FF2B5EF4-FFF2-40B4-BE49-F238E27FC236}">
                <a16:creationId xmlns:a16="http://schemas.microsoft.com/office/drawing/2014/main" id="{FE9DCA9A-5D43-42FA-A7BF-0C1F468C6090}"/>
              </a:ext>
            </a:extLst>
          </p:cNvPr>
          <p:cNvSpPr>
            <a:spLocks noGrp="1"/>
          </p:cNvSpPr>
          <p:nvPr>
            <p:ph idx="1"/>
          </p:nvPr>
        </p:nvSpPr>
        <p:spPr/>
        <p:txBody>
          <a:bodyPr/>
          <a:lstStyle/>
          <a:p>
            <a:pPr marL="0" indent="0">
              <a:buNone/>
            </a:pPr>
            <a:r>
              <a:rPr lang="nl-NL" dirty="0"/>
              <a:t>Twee voorwaarden om een medische handeling zelfstandig uit te mogen voeren:</a:t>
            </a:r>
          </a:p>
          <a:p>
            <a:pPr marL="514350" indent="-514350">
              <a:buFont typeface="+mj-lt"/>
              <a:buAutoNum type="arabicPeriod"/>
            </a:pPr>
            <a:r>
              <a:rPr lang="nl-NL" dirty="0"/>
              <a:t>deskundigheid (voldoende scholing; theorie en praktijk)</a:t>
            </a:r>
          </a:p>
          <a:p>
            <a:pPr marL="514350" indent="-514350">
              <a:buFont typeface="+mj-lt"/>
              <a:buAutoNum type="arabicPeriod"/>
            </a:pPr>
            <a:r>
              <a:rPr lang="nl-NL" dirty="0"/>
              <a:t>bekwaamheid  (voldoende ervaring)</a:t>
            </a:r>
          </a:p>
          <a:p>
            <a:endParaRPr lang="nl-NL" dirty="0"/>
          </a:p>
          <a:p>
            <a:pPr marL="0" indent="0">
              <a:buNone/>
            </a:pPr>
            <a:r>
              <a:rPr lang="nl-NL" dirty="0"/>
              <a:t>Controle op jouw handeling door ‘zelfstandig bevoegd persoon’.</a:t>
            </a:r>
          </a:p>
          <a:p>
            <a:endParaRPr lang="nl-NL" dirty="0"/>
          </a:p>
          <a:p>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3960894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B9B5E6-FA7A-4F94-AB88-9B5DF88E2F96}"/>
              </a:ext>
            </a:extLst>
          </p:cNvPr>
          <p:cNvSpPr>
            <a:spLocks noGrp="1"/>
          </p:cNvSpPr>
          <p:nvPr>
            <p:ph type="title"/>
          </p:nvPr>
        </p:nvSpPr>
        <p:spPr/>
        <p:txBody>
          <a:bodyPr>
            <a:normAutofit/>
          </a:bodyPr>
          <a:lstStyle/>
          <a:p>
            <a:r>
              <a:rPr lang="nl-NL" sz="3600" b="1" dirty="0">
                <a:solidFill>
                  <a:srgbClr val="0070C0"/>
                </a:solidFill>
              </a:rPr>
              <a:t>Voorbehouden handeling</a:t>
            </a:r>
          </a:p>
        </p:txBody>
      </p:sp>
      <p:sp>
        <p:nvSpPr>
          <p:cNvPr id="3" name="Tijdelijke aanduiding voor inhoud 2">
            <a:extLst>
              <a:ext uri="{FF2B5EF4-FFF2-40B4-BE49-F238E27FC236}">
                <a16:creationId xmlns:a16="http://schemas.microsoft.com/office/drawing/2014/main" id="{8255544B-6C88-464B-BCA6-00C28FA0983C}"/>
              </a:ext>
            </a:extLst>
          </p:cNvPr>
          <p:cNvSpPr>
            <a:spLocks noGrp="1"/>
          </p:cNvSpPr>
          <p:nvPr>
            <p:ph idx="1"/>
          </p:nvPr>
        </p:nvSpPr>
        <p:spPr/>
        <p:txBody>
          <a:bodyPr>
            <a:normAutofit/>
          </a:bodyPr>
          <a:lstStyle/>
          <a:p>
            <a:pPr marL="0" indent="0">
              <a:buNone/>
            </a:pPr>
            <a:r>
              <a:rPr lang="nl-NL" dirty="0"/>
              <a:t>Bij uitvoeren van risicovolle handeling, dan moet er aan nog twee voorwaarden voldaan worden:</a:t>
            </a:r>
          </a:p>
          <a:p>
            <a:pPr marL="0" indent="0">
              <a:buNone/>
            </a:pPr>
            <a:endParaRPr lang="nl-NL" dirty="0"/>
          </a:p>
          <a:p>
            <a:pPr marL="0" indent="0">
              <a:buNone/>
            </a:pPr>
            <a:r>
              <a:rPr lang="nl-NL" dirty="0"/>
              <a:t>3. opdracht arts (niet voor iedere handeling noodzaak)</a:t>
            </a:r>
          </a:p>
          <a:p>
            <a:pPr lvl="1"/>
            <a:r>
              <a:rPr lang="nl-NL" sz="2000" dirty="0"/>
              <a:t>bv. alle patiënten die vanmiddag voor griepvaccinatie komen;          </a:t>
            </a:r>
          </a:p>
          <a:p>
            <a:pPr lvl="1"/>
            <a:r>
              <a:rPr lang="nl-NL" sz="2000" dirty="0"/>
              <a:t>patiënt die elke 3 weken een vit B12 injectie krijgt</a:t>
            </a:r>
          </a:p>
          <a:p>
            <a:pPr marL="0" indent="0">
              <a:buNone/>
            </a:pPr>
            <a:endParaRPr lang="nl-NL" sz="2000" dirty="0"/>
          </a:p>
          <a:p>
            <a:pPr marL="0" indent="0">
              <a:buNone/>
            </a:pPr>
            <a:r>
              <a:rPr lang="nl-NL" dirty="0"/>
              <a:t>4. mogelijkheid tussenkomst arts</a:t>
            </a:r>
          </a:p>
          <a:p>
            <a:pPr lvl="1"/>
            <a:r>
              <a:rPr lang="nl-NL" sz="2000" dirty="0"/>
              <a:t>Uitzonderingen wet BIG bij griepspuit en venapunctie hoeft de arts alleen telefonisch bereikbaar te zijn.</a:t>
            </a:r>
          </a:p>
          <a:p>
            <a:pPr marL="0" indent="0">
              <a:buNone/>
            </a:pPr>
            <a:endParaRPr lang="nl-NL" sz="2000" dirty="0"/>
          </a:p>
          <a:p>
            <a:endParaRPr lang="nl-NL" dirty="0"/>
          </a:p>
        </p:txBody>
      </p:sp>
    </p:spTree>
    <p:extLst>
      <p:ext uri="{BB962C8B-B14F-4D97-AF65-F5344CB8AC3E}">
        <p14:creationId xmlns:p14="http://schemas.microsoft.com/office/powerpoint/2010/main" val="2578923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EEBF9C-EE1F-47CA-8EB0-0C1650013411}"/>
              </a:ext>
            </a:extLst>
          </p:cNvPr>
          <p:cNvSpPr>
            <a:spLocks noGrp="1"/>
          </p:cNvSpPr>
          <p:nvPr>
            <p:ph type="title"/>
          </p:nvPr>
        </p:nvSpPr>
        <p:spPr/>
        <p:txBody>
          <a:bodyPr>
            <a:normAutofit/>
          </a:bodyPr>
          <a:lstStyle/>
          <a:p>
            <a:r>
              <a:rPr lang="nl-NL" sz="3600" b="1" dirty="0">
                <a:solidFill>
                  <a:srgbClr val="0070C0"/>
                </a:solidFill>
              </a:rPr>
              <a:t>DA is zelf verantwoordelijk</a:t>
            </a:r>
          </a:p>
        </p:txBody>
      </p:sp>
      <p:sp>
        <p:nvSpPr>
          <p:cNvPr id="3" name="Tijdelijke aanduiding voor inhoud 2">
            <a:extLst>
              <a:ext uri="{FF2B5EF4-FFF2-40B4-BE49-F238E27FC236}">
                <a16:creationId xmlns:a16="http://schemas.microsoft.com/office/drawing/2014/main" id="{D0DDAEB3-93AF-41D9-BCCF-CB3A5E882C4A}"/>
              </a:ext>
            </a:extLst>
          </p:cNvPr>
          <p:cNvSpPr>
            <a:spLocks noGrp="1"/>
          </p:cNvSpPr>
          <p:nvPr>
            <p:ph idx="1"/>
          </p:nvPr>
        </p:nvSpPr>
        <p:spPr/>
        <p:txBody>
          <a:bodyPr>
            <a:normAutofit/>
          </a:bodyPr>
          <a:lstStyle/>
          <a:p>
            <a:pPr marL="0" indent="0">
              <a:buNone/>
            </a:pPr>
            <a:r>
              <a:rPr lang="nl-NL" dirty="0"/>
              <a:t>Een DA is geen geregistreerd beroep en het beroep wordt niet in de wet BIG genoemd. Je bent wel verantwoordelijk voor de juiste uitvoering!</a:t>
            </a:r>
          </a:p>
          <a:p>
            <a:pPr marL="0" indent="0">
              <a:buNone/>
            </a:pPr>
            <a:endParaRPr lang="nl-NL" dirty="0"/>
          </a:p>
          <a:p>
            <a:pPr marL="0" indent="0">
              <a:buNone/>
            </a:pPr>
            <a:r>
              <a:rPr lang="nl-NL" dirty="0"/>
              <a:t>Bij fouten geen tuchtrecht, maar gewone strafrecht (civiel recht)</a:t>
            </a:r>
          </a:p>
          <a:p>
            <a:pPr marL="0" indent="0">
              <a:buNone/>
            </a:pPr>
            <a:endParaRPr lang="nl-NL" dirty="0"/>
          </a:p>
          <a:p>
            <a:pPr marL="0" indent="0">
              <a:buNone/>
            </a:pPr>
            <a:r>
              <a:rPr lang="nl-NL" dirty="0"/>
              <a:t>Je moet jezelf afvragen of je aan alle vier eisen voldoet.</a:t>
            </a:r>
          </a:p>
          <a:p>
            <a:pPr marL="0" indent="0">
              <a:buNone/>
            </a:pPr>
            <a:r>
              <a:rPr lang="nl-NL" dirty="0"/>
              <a:t>(Wet BIG (1.deskundigheid en 2.bekwaam) – bij voorbehouden handeling 3.opdracht en 4.mogelijke tussenkomst arts.</a:t>
            </a:r>
          </a:p>
        </p:txBody>
      </p:sp>
    </p:spTree>
    <p:extLst>
      <p:ext uri="{BB962C8B-B14F-4D97-AF65-F5344CB8AC3E}">
        <p14:creationId xmlns:p14="http://schemas.microsoft.com/office/powerpoint/2010/main" val="322659781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1134</TotalTime>
  <Words>696</Words>
  <Application>Microsoft Office PowerPoint</Application>
  <PresentationFormat>Breedbeeld</PresentationFormat>
  <Paragraphs>104</Paragraphs>
  <Slides>11</Slides>
  <Notes>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Calibri Light</vt:lpstr>
      <vt:lpstr>Kantoorthema</vt:lpstr>
      <vt:lpstr>MTH H1 Het uitvoeren van medisch-technische handelingen</vt:lpstr>
      <vt:lpstr>Beroepshouding</vt:lpstr>
      <vt:lpstr>Wet op geneeskundige behandelingsovereenkomst (WGBO)</vt:lpstr>
      <vt:lpstr>Wet beroepen individuele gezondheidszorg (Wet BIG)</vt:lpstr>
      <vt:lpstr>Wet BIG en doktersassistent</vt:lpstr>
      <vt:lpstr>Wet BIG en de doktersassistent</vt:lpstr>
      <vt:lpstr>Voorwaarden Wet BIG</vt:lpstr>
      <vt:lpstr>Voorbehouden handeling</vt:lpstr>
      <vt:lpstr>DA is zelf verantwoordelijk</vt:lpstr>
      <vt:lpstr>Wet Big bij niet medisch-technische handelingen</vt:lpstr>
      <vt:lpstr>Administratieve handeling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MTH H1 Het uitvoeren van medisch-technische handelingen</dc:title>
  <dc:creator>Bouke Cuperus</dc:creator>
  <cp:lastModifiedBy>Bouke Cuperus</cp:lastModifiedBy>
  <cp:revision>9</cp:revision>
  <dcterms:created xsi:type="dcterms:W3CDTF">2020-09-03T13:21:25Z</dcterms:created>
  <dcterms:modified xsi:type="dcterms:W3CDTF">2020-09-04T08:16:06Z</dcterms:modified>
</cp:coreProperties>
</file>